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</p:embeddedFont>
    <p:embeddedFont>
      <p:font typeface="Roboto" panose="020B0604020202020204" pitchFamily="2" charset="0"/>
      <p:regular r:id="rId28"/>
      <p:bold r:id="rId29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32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DBCA24-2491-4D25-97FD-1C576BDFF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889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43566" y="3512225"/>
            <a:ext cx="11943265" cy="1032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EC" sz="6000" dirty="0">
                <a:solidFill>
                  <a:schemeClr val="bg1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Fundamentos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 de Estructuras de Datos y Algoritmos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688951" y="4883972"/>
            <a:ext cx="12694023" cy="786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Hoy profundizaremos en el corazón de la programación: las estructuras de datos y los algoritmos.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s-EC" sz="15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Comprender</a:t>
            </a:r>
            <a:r>
              <a:rPr lang="en-US" sz="15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estos pilares es crucial para escribir código eficiente y escalable.</a:t>
            </a:r>
            <a:endParaRPr lang="en-US" sz="155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422380-F71D-42BE-A286-80FA3EEAE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855" y="1073398"/>
            <a:ext cx="3132688" cy="11121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D345CC8C-7BC7-43C8-B5D5-4B76B9E73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2"/>
            <a:ext cx="14640816" cy="822054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668661"/>
            <a:ext cx="95322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Algoritmos de Recorrido y Procesamiento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85574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Además de la búsqueda y el ordenamiento, es crucial saber cómo recorrer y procesar datos. Estos algoritmos nos permiten aplicar operaciones a cada elemento de una estructura, ya sea para transformarlos, filtrarlos o realizar cálculos agregados. Son la base de muchas operaciones de manipulación de datos.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31" y="3990142"/>
            <a:ext cx="3483054" cy="238160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96" y="3990142"/>
            <a:ext cx="3483054" cy="23816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Marcador de contenido 4">
            <a:extLst>
              <a:ext uri="{FF2B5EF4-FFF2-40B4-BE49-F238E27FC236}">
                <a16:creationId xmlns:a16="http://schemas.microsoft.com/office/drawing/2014/main" id="{9F8E856A-2327-4C96-B800-232DCE312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3"/>
            <a:ext cx="14644889" cy="822283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44222" y="478869"/>
            <a:ext cx="604146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Algoritmos Fundamentales: Ejemplos Prácticos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44222" y="1047988"/>
            <a:ext cx="13741956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mejor manera de entender los algoritmos es viéndolos en acción. Aquí presentamos ejemplos concretos de los tipos de algoritmos más comunes y cómo se aplican para resolver problemas específicos.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444222" y="1501854"/>
            <a:ext cx="4506635" cy="60960"/>
          </a:xfrm>
          <a:prstGeom prst="roundRect">
            <a:avLst>
              <a:gd name="adj" fmla="val 76518"/>
            </a:avLst>
          </a:prstGeom>
          <a:solidFill>
            <a:srgbClr val="1B1B27"/>
          </a:solidFill>
          <a:ln/>
        </p:spPr>
      </p:sp>
      <p:sp>
        <p:nvSpPr>
          <p:cNvPr id="5" name="Shape 3"/>
          <p:cNvSpPr/>
          <p:nvPr/>
        </p:nvSpPr>
        <p:spPr>
          <a:xfrm>
            <a:off x="2530912" y="1350526"/>
            <a:ext cx="333137" cy="333137"/>
          </a:xfrm>
          <a:prstGeom prst="roundRect">
            <a:avLst>
              <a:gd name="adj" fmla="val 274482"/>
            </a:avLst>
          </a:prstGeom>
          <a:solidFill>
            <a:srgbClr val="1B1B2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805" y="1433751"/>
            <a:ext cx="133231" cy="1665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70428" y="1794629"/>
            <a:ext cx="1388150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Búsqueda Lineal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70428" y="2034659"/>
            <a:ext cx="4254222" cy="355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Recorre la lista elemento por elemento hasta encontrar el objetivo. Simple, pero menos eficiente para listas grandes.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570428" y="2514838"/>
            <a:ext cx="4254222" cy="1232297"/>
          </a:xfrm>
          <a:prstGeom prst="roundRect">
            <a:avLst>
              <a:gd name="adj" fmla="val 3785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564952" y="2514838"/>
            <a:ext cx="4265176" cy="1232297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675918" y="2598063"/>
            <a:ext cx="4043243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lineal(arr, x):  for i, e in enumerate(arr):    if e == x: return i  return -1# lineal([2, 3, 4], 3) -&gt; 1        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5061823" y="1501854"/>
            <a:ext cx="4506635" cy="60960"/>
          </a:xfrm>
          <a:prstGeom prst="roundRect">
            <a:avLst>
              <a:gd name="adj" fmla="val 76518"/>
            </a:avLst>
          </a:prstGeom>
          <a:solidFill>
            <a:srgbClr val="1B1B27"/>
          </a:solidFill>
          <a:ln/>
        </p:spPr>
      </p:sp>
      <p:sp>
        <p:nvSpPr>
          <p:cNvPr id="13" name="Shape 10"/>
          <p:cNvSpPr/>
          <p:nvPr/>
        </p:nvSpPr>
        <p:spPr>
          <a:xfrm>
            <a:off x="7148513" y="1350526"/>
            <a:ext cx="333137" cy="333137"/>
          </a:xfrm>
          <a:prstGeom prst="roundRect">
            <a:avLst>
              <a:gd name="adj" fmla="val 274482"/>
            </a:avLst>
          </a:prstGeom>
          <a:solidFill>
            <a:srgbClr val="1B1B27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406" y="1433751"/>
            <a:ext cx="133231" cy="16656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188029" y="1794629"/>
            <a:ext cx="1388150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Búsqueda Binaria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188029" y="2034659"/>
            <a:ext cx="4254222" cy="355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listas ordenadas, divide la lista a la mitad repetidamente, eliminando la mitad donde el elemento no puede estar. Muy eficiente.</a:t>
            </a:r>
            <a:endParaRPr lang="en-US" sz="850" dirty="0"/>
          </a:p>
        </p:txBody>
      </p:sp>
      <p:sp>
        <p:nvSpPr>
          <p:cNvPr id="17" name="Shape 13"/>
          <p:cNvSpPr/>
          <p:nvPr/>
        </p:nvSpPr>
        <p:spPr>
          <a:xfrm>
            <a:off x="5188029" y="2514838"/>
            <a:ext cx="4254222" cy="1942862"/>
          </a:xfrm>
          <a:prstGeom prst="roundRect">
            <a:avLst>
              <a:gd name="adj" fmla="val 2401"/>
            </a:avLst>
          </a:prstGeom>
          <a:solidFill>
            <a:srgbClr val="F2F2F2"/>
          </a:solidFill>
          <a:ln/>
        </p:spPr>
      </p:sp>
      <p:sp>
        <p:nvSpPr>
          <p:cNvPr id="18" name="Shape 14"/>
          <p:cNvSpPr/>
          <p:nvPr/>
        </p:nvSpPr>
        <p:spPr>
          <a:xfrm>
            <a:off x="5182553" y="2514838"/>
            <a:ext cx="4265176" cy="1942862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</p:sp>
      <p:sp>
        <p:nvSpPr>
          <p:cNvPr id="19" name="Text 15"/>
          <p:cNvSpPr/>
          <p:nvPr/>
        </p:nvSpPr>
        <p:spPr>
          <a:xfrm>
            <a:off x="5293519" y="2598063"/>
            <a:ext cx="4043243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binaria(arr, x):  l, r = 0, len(arr) - 1  while l &lt;= r:    m = (l + r) // 2    if arr[m] == x: return m    elif arr[m] &lt; x: l = m + 1    else: r = m - 1  return -1# binaria([2, 3, 4], 3) -&gt; 1        </a:t>
            </a:r>
            <a:endParaRPr lang="en-US" sz="850" dirty="0"/>
          </a:p>
        </p:txBody>
      </p:sp>
      <p:sp>
        <p:nvSpPr>
          <p:cNvPr id="20" name="Shape 16"/>
          <p:cNvSpPr/>
          <p:nvPr/>
        </p:nvSpPr>
        <p:spPr>
          <a:xfrm>
            <a:off x="9679424" y="1501854"/>
            <a:ext cx="4506635" cy="60960"/>
          </a:xfrm>
          <a:prstGeom prst="roundRect">
            <a:avLst>
              <a:gd name="adj" fmla="val 76518"/>
            </a:avLst>
          </a:prstGeom>
          <a:solidFill>
            <a:srgbClr val="1B1B27"/>
          </a:solidFill>
          <a:ln/>
        </p:spPr>
      </p:sp>
      <p:sp>
        <p:nvSpPr>
          <p:cNvPr id="21" name="Shape 17"/>
          <p:cNvSpPr/>
          <p:nvPr/>
        </p:nvSpPr>
        <p:spPr>
          <a:xfrm>
            <a:off x="11766113" y="1350526"/>
            <a:ext cx="333137" cy="333137"/>
          </a:xfrm>
          <a:prstGeom prst="roundRect">
            <a:avLst>
              <a:gd name="adj" fmla="val 274482"/>
            </a:avLst>
          </a:prstGeom>
          <a:solidFill>
            <a:srgbClr val="1B1B27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6007" y="1433751"/>
            <a:ext cx="133231" cy="166568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05630" y="1794629"/>
            <a:ext cx="1455182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Ordenamiento Burbuja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9805630" y="2034659"/>
            <a:ext cx="4254222" cy="355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Compara elementos adyacentes y los intercambia si están en el orden incorrecto. Repite hasta que no haya más intercambios. Sencillo pero lento.</a:t>
            </a:r>
            <a:endParaRPr lang="en-US" sz="850" dirty="0"/>
          </a:p>
        </p:txBody>
      </p:sp>
      <p:sp>
        <p:nvSpPr>
          <p:cNvPr id="25" name="Shape 20"/>
          <p:cNvSpPr/>
          <p:nvPr/>
        </p:nvSpPr>
        <p:spPr>
          <a:xfrm>
            <a:off x="9805630" y="2514838"/>
            <a:ext cx="4254222" cy="1587579"/>
          </a:xfrm>
          <a:prstGeom prst="roundRect">
            <a:avLst>
              <a:gd name="adj" fmla="val 2938"/>
            </a:avLst>
          </a:prstGeom>
          <a:solidFill>
            <a:srgbClr val="F2F2F2"/>
          </a:solidFill>
          <a:ln/>
        </p:spPr>
      </p:sp>
      <p:sp>
        <p:nvSpPr>
          <p:cNvPr id="26" name="Shape 21"/>
          <p:cNvSpPr/>
          <p:nvPr/>
        </p:nvSpPr>
        <p:spPr>
          <a:xfrm>
            <a:off x="9800153" y="2514838"/>
            <a:ext cx="4265176" cy="1587579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27" name="Text 22"/>
          <p:cNvSpPr/>
          <p:nvPr/>
        </p:nvSpPr>
        <p:spPr>
          <a:xfrm>
            <a:off x="9911120" y="2598063"/>
            <a:ext cx="4043243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burbuja(arr):  n = len(arr)  for i in range(n):    for j in range(0, n-i-1):      if arr[j] &gt; arr[j+1]:        arr[j], arr[j+1] = arr[j+1], arr[j]# burbuja([64, 34, 25]) -&gt; [25, 34, 64]        </a:t>
            </a:r>
            <a:endParaRPr lang="en-US" sz="850" dirty="0"/>
          </a:p>
        </p:txBody>
      </p:sp>
      <p:sp>
        <p:nvSpPr>
          <p:cNvPr id="28" name="Shape 23"/>
          <p:cNvSpPr/>
          <p:nvPr/>
        </p:nvSpPr>
        <p:spPr>
          <a:xfrm>
            <a:off x="444222" y="4846201"/>
            <a:ext cx="6815376" cy="60960"/>
          </a:xfrm>
          <a:prstGeom prst="roundRect">
            <a:avLst>
              <a:gd name="adj" fmla="val 76518"/>
            </a:avLst>
          </a:prstGeom>
          <a:solidFill>
            <a:srgbClr val="1B1B27"/>
          </a:solidFill>
          <a:ln/>
        </p:spPr>
      </p:sp>
      <p:sp>
        <p:nvSpPr>
          <p:cNvPr id="29" name="Shape 24"/>
          <p:cNvSpPr/>
          <p:nvPr/>
        </p:nvSpPr>
        <p:spPr>
          <a:xfrm>
            <a:off x="3685342" y="4694873"/>
            <a:ext cx="333137" cy="333137"/>
          </a:xfrm>
          <a:prstGeom prst="roundRect">
            <a:avLst>
              <a:gd name="adj" fmla="val 274482"/>
            </a:avLst>
          </a:prstGeom>
          <a:solidFill>
            <a:srgbClr val="1B1B27"/>
          </a:solidFill>
          <a:ln/>
        </p:spPr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235" y="4778097"/>
            <a:ext cx="133231" cy="166568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570428" y="5138976"/>
            <a:ext cx="183594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Ordenamiento por Selección</a:t>
            </a:r>
            <a:endParaRPr lang="en-US" sz="1050" dirty="0"/>
          </a:p>
        </p:txBody>
      </p:sp>
      <p:sp>
        <p:nvSpPr>
          <p:cNvPr id="32" name="Text 26"/>
          <p:cNvSpPr/>
          <p:nvPr/>
        </p:nvSpPr>
        <p:spPr>
          <a:xfrm>
            <a:off x="570428" y="5379006"/>
            <a:ext cx="6562963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Encuentra el elemento más pequeño del resto de la lista y lo coloca al principio. Repite hasta ordenar toda la lista. Fácil de entender.</a:t>
            </a:r>
            <a:endParaRPr lang="en-US" sz="850" dirty="0"/>
          </a:p>
        </p:txBody>
      </p:sp>
      <p:sp>
        <p:nvSpPr>
          <p:cNvPr id="33" name="Shape 27"/>
          <p:cNvSpPr/>
          <p:nvPr/>
        </p:nvSpPr>
        <p:spPr>
          <a:xfrm>
            <a:off x="570428" y="5681543"/>
            <a:ext cx="6562963" cy="1942862"/>
          </a:xfrm>
          <a:prstGeom prst="roundRect">
            <a:avLst>
              <a:gd name="adj" fmla="val 2401"/>
            </a:avLst>
          </a:prstGeom>
          <a:solidFill>
            <a:srgbClr val="F2F2F2"/>
          </a:solidFill>
          <a:ln/>
        </p:spPr>
      </p:sp>
      <p:sp>
        <p:nvSpPr>
          <p:cNvPr id="34" name="Shape 28"/>
          <p:cNvSpPr/>
          <p:nvPr/>
        </p:nvSpPr>
        <p:spPr>
          <a:xfrm>
            <a:off x="564952" y="5681543"/>
            <a:ext cx="6573917" cy="1942862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</p:sp>
      <p:sp>
        <p:nvSpPr>
          <p:cNvPr id="35" name="Text 29"/>
          <p:cNvSpPr/>
          <p:nvPr/>
        </p:nvSpPr>
        <p:spPr>
          <a:xfrm>
            <a:off x="675918" y="5764768"/>
            <a:ext cx="6351984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seleccion(arr):  n = len(arr)  for i in range(n):    min_idx = i    for j in range(i+1, n):      if arr[min_idx] &gt; arr[j]:        min_idx = j    arr[i], arr[min_idx] = arr[min_idx], arr[i]# seleccion([64, 25, 12]) -&gt; [12, 25, 64]        </a:t>
            </a:r>
            <a:endParaRPr lang="en-US" sz="850" dirty="0"/>
          </a:p>
        </p:txBody>
      </p:sp>
      <p:sp>
        <p:nvSpPr>
          <p:cNvPr id="36" name="Shape 30"/>
          <p:cNvSpPr/>
          <p:nvPr/>
        </p:nvSpPr>
        <p:spPr>
          <a:xfrm>
            <a:off x="7370564" y="4846201"/>
            <a:ext cx="6815495" cy="60960"/>
          </a:xfrm>
          <a:prstGeom prst="roundRect">
            <a:avLst>
              <a:gd name="adj" fmla="val 76518"/>
            </a:avLst>
          </a:prstGeom>
          <a:solidFill>
            <a:srgbClr val="1B1B27"/>
          </a:solidFill>
          <a:ln/>
        </p:spPr>
      </p:sp>
      <p:sp>
        <p:nvSpPr>
          <p:cNvPr id="37" name="Shape 31"/>
          <p:cNvSpPr/>
          <p:nvPr/>
        </p:nvSpPr>
        <p:spPr>
          <a:xfrm>
            <a:off x="10611683" y="4694873"/>
            <a:ext cx="333137" cy="333137"/>
          </a:xfrm>
          <a:prstGeom prst="roundRect">
            <a:avLst>
              <a:gd name="adj" fmla="val 274482"/>
            </a:avLst>
          </a:prstGeom>
          <a:solidFill>
            <a:srgbClr val="1B1B27"/>
          </a:solidFill>
          <a:ln/>
        </p:spPr>
      </p:sp>
      <p:pic>
        <p:nvPicPr>
          <p:cNvPr id="3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1577" y="4778097"/>
            <a:ext cx="133231" cy="166568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7496770" y="5138976"/>
            <a:ext cx="1724501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Recorrido y Procesamiento</a:t>
            </a:r>
            <a:endParaRPr lang="en-US" sz="1050" dirty="0"/>
          </a:p>
        </p:txBody>
      </p:sp>
      <p:sp>
        <p:nvSpPr>
          <p:cNvPr id="40" name="Text 33"/>
          <p:cNvSpPr/>
          <p:nvPr/>
        </p:nvSpPr>
        <p:spPr>
          <a:xfrm>
            <a:off x="7496770" y="5379006"/>
            <a:ext cx="6563082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Implica visitar cada elemento de una estructura de datos para realizar una operación, como modificar valores o calcular un total.</a:t>
            </a:r>
            <a:endParaRPr lang="en-US" sz="850" dirty="0"/>
          </a:p>
        </p:txBody>
      </p:sp>
      <p:sp>
        <p:nvSpPr>
          <p:cNvPr id="41" name="Shape 34"/>
          <p:cNvSpPr/>
          <p:nvPr/>
        </p:nvSpPr>
        <p:spPr>
          <a:xfrm>
            <a:off x="7496770" y="5681543"/>
            <a:ext cx="6563082" cy="1409938"/>
          </a:xfrm>
          <a:prstGeom prst="roundRect">
            <a:avLst>
              <a:gd name="adj" fmla="val 3308"/>
            </a:avLst>
          </a:prstGeom>
          <a:solidFill>
            <a:srgbClr val="F2F2F2"/>
          </a:solidFill>
          <a:ln/>
        </p:spPr>
      </p:sp>
      <p:sp>
        <p:nvSpPr>
          <p:cNvPr id="42" name="Shape 35"/>
          <p:cNvSpPr/>
          <p:nvPr/>
        </p:nvSpPr>
        <p:spPr>
          <a:xfrm>
            <a:off x="7491293" y="5681543"/>
            <a:ext cx="6574036" cy="1409938"/>
          </a:xfrm>
          <a:prstGeom prst="roundRect">
            <a:avLst>
              <a:gd name="adj" fmla="val 1182"/>
            </a:avLst>
          </a:prstGeom>
          <a:solidFill>
            <a:srgbClr val="F2F2F2"/>
          </a:solidFill>
          <a:ln/>
        </p:spPr>
      </p:sp>
      <p:sp>
        <p:nvSpPr>
          <p:cNvPr id="43" name="Text 36"/>
          <p:cNvSpPr/>
          <p:nvPr/>
        </p:nvSpPr>
        <p:spPr>
          <a:xfrm>
            <a:off x="7602260" y="5764768"/>
            <a:ext cx="6352103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procesar_lista(arr):  total = 0  for num in arr:    total += num * 2  return total# procesar_lista([1, 2, 3]) -&gt; 12        </a:t>
            </a:r>
            <a:endParaRPr lang="en-US" sz="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contenido 4">
            <a:extLst>
              <a:ext uri="{FF2B5EF4-FFF2-40B4-BE49-F238E27FC236}">
                <a16:creationId xmlns:a16="http://schemas.microsoft.com/office/drawing/2014/main" id="{14F98854-ED59-4466-A7DA-63B97083B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3"/>
            <a:ext cx="14644889" cy="822283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81157" y="500420"/>
            <a:ext cx="11245691" cy="532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Ejercicio Integrador: Sistema de Gestión de Calificaciones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81157" y="1373148"/>
            <a:ext cx="13268087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Ahora, aplicaremos todo lo aprendido en un proyecto práctico. Desarrollaremos un sistema de gestión de calificaciones estudiantiles. Este ejercicio consolidará su comprensión de variables, condicionales, ciclos, funciones y el uso de arrays para manejar datos complejos. Tendrán un sistema funcional al finalizar.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681157" y="2109549"/>
            <a:ext cx="170259" cy="1021794"/>
          </a:xfrm>
          <a:prstGeom prst="roundRect">
            <a:avLst>
              <a:gd name="adj" fmla="val 4201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1675" y="2279809"/>
            <a:ext cx="212883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Diseño del Sistema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021675" y="2648069"/>
            <a:ext cx="1292756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 las entidades (estudiantes, calificaciones) y sus relaciones.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936546" y="3258979"/>
            <a:ext cx="170259" cy="1021794"/>
          </a:xfrm>
          <a:prstGeom prst="roundRect">
            <a:avLst>
              <a:gd name="adj" fmla="val 4201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77064" y="3429238"/>
            <a:ext cx="298275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Implementación de Funciones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277064" y="3797498"/>
            <a:ext cx="12672179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Crear funciones para añadir, eliminar, buscar y calcular promedios de calificaciones.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1192054" y="4408408"/>
            <a:ext cx="170259" cy="1021794"/>
          </a:xfrm>
          <a:prstGeom prst="roundRect">
            <a:avLst>
              <a:gd name="adj" fmla="val 4201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32573" y="4578668"/>
            <a:ext cx="212883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Uso de Estructuras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532573" y="4946928"/>
            <a:ext cx="12416671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Almacenar datos de estudiantes y calificaciones en arrays o listas.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1447562" y="5557838"/>
            <a:ext cx="170259" cy="1021794"/>
          </a:xfrm>
          <a:prstGeom prst="roundRect">
            <a:avLst>
              <a:gd name="adj" fmla="val 4201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788081" y="5728097"/>
            <a:ext cx="220622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Interacción de Usuario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788081" y="6096357"/>
            <a:ext cx="1216116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Implementar un menú interactivo usando condicionales y ciclos.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1192054" y="6707267"/>
            <a:ext cx="170259" cy="1021794"/>
          </a:xfrm>
          <a:prstGeom prst="roundRect">
            <a:avLst>
              <a:gd name="adj" fmla="val 4201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532573" y="6877526"/>
            <a:ext cx="212883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Documentación y Git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532573" y="7245787"/>
            <a:ext cx="12416671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Subir el proyecto a GitHub con documentación clara.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B636FB49-67FA-452B-9A6C-A706A06A6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2"/>
            <a:ext cx="14640816" cy="822054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15064" y="354092"/>
            <a:ext cx="5183386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Buenas Prácticas de Programación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15064" y="1014055"/>
            <a:ext cx="13600271" cy="412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Escribir código que funcione es solo el primer paso. Escribir código limpio, legible y mantenible es lo que nos convierte en excelentes desarrolladores. Estas prácticas mejoran la colaboración y reducen los errores a largo plazo. Invertir en ellas desde ahora es fundamental.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515064" y="1699736"/>
            <a:ext cx="1930122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Legibilidad y Comentarios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15064" y="2029658"/>
            <a:ext cx="6643092" cy="412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código claro y bien comentado es más fácil de entender por otros y por tu yo futuro. Evita la sobrecarga de comentarios, pero explica la lógica compleja.</a:t>
            </a:r>
            <a:endParaRPr lang="en-US" sz="1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4" y="2586633"/>
            <a:ext cx="5003609" cy="500360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79863" y="1699736"/>
            <a:ext cx="2281595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Nomenclatura y Convenciones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479863" y="2029658"/>
            <a:ext cx="6643092" cy="412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 nombres descriptivos para variables, funciones y clases. Sigue las convenciones de tu lenguaje (camelCase, snake_case) para consistencia.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7479863" y="2570559"/>
            <a:ext cx="2053352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Debugging y Testing Básico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479863" y="2900482"/>
            <a:ext cx="6643092" cy="412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Aprende a usar herramientas de depuración para encontrar y corregir errores. Escribe pruebas básicas para verificar la funcionalidad de tu código.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Marcador de contenido 4">
            <a:extLst>
              <a:ext uri="{FF2B5EF4-FFF2-40B4-BE49-F238E27FC236}">
                <a16:creationId xmlns:a16="http://schemas.microsoft.com/office/drawing/2014/main" id="{F522BD19-52C1-47F4-A25A-F0091819D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3"/>
            <a:ext cx="14644889" cy="822283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71751" y="461843"/>
            <a:ext cx="10640258" cy="524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Buenas Prácticas de Programación: Ejemplos Prácticos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1751" y="1322546"/>
            <a:ext cx="1328689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teoría es importante, pero ver las buenas prácticas en acción es fundamental. Aquí te mostramos ejemplos concretos de cómo aplicar legibilidad, nomenclatura y testing básico para escribir código más profesional y fácil de mantener.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671751" y="2048947"/>
            <a:ext cx="4316968" cy="5723215"/>
          </a:xfrm>
          <a:prstGeom prst="roundRect">
            <a:avLst>
              <a:gd name="adj" fmla="val 16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47249" y="2224445"/>
            <a:ext cx="251876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Legibilidad y Comentarios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47249" y="2587466"/>
            <a:ext cx="3965972" cy="1074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Escribe código claro, como si fuera una historia. Usa comentarios para explicar la lógica compleja, no lo obvio. Esto facilita que otros (o tu futuro yo) entiendan el código rápidamente.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847249" y="3851315"/>
            <a:ext cx="3965972" cy="3207901"/>
          </a:xfrm>
          <a:prstGeom prst="roundRect">
            <a:avLst>
              <a:gd name="adj" fmla="val 2199"/>
            </a:avLst>
          </a:prstGeom>
          <a:solidFill>
            <a:srgbClr val="F2F2F2"/>
          </a:solidFill>
          <a:ln/>
        </p:spPr>
      </p:sp>
      <p:sp>
        <p:nvSpPr>
          <p:cNvPr id="8" name="Shape 6"/>
          <p:cNvSpPr/>
          <p:nvPr/>
        </p:nvSpPr>
        <p:spPr>
          <a:xfrm>
            <a:off x="838914" y="3851315"/>
            <a:ext cx="3982641" cy="3207901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9" name="Text 7"/>
          <p:cNvSpPr/>
          <p:nvPr/>
        </p:nvSpPr>
        <p:spPr>
          <a:xfrm>
            <a:off x="1006793" y="3977283"/>
            <a:ext cx="3646884" cy="2955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Función para calcular el total de una compradef calcular_total_compra(precios, cantidades):    # Inicializa el total en cero    total = 0    # Itera sobre cada producto para sumar el precio por cantidad    for i in range(len(precios)):        total += precios[i] * cantidades[i]    return total                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156597" y="2048947"/>
            <a:ext cx="4317087" cy="5723215"/>
          </a:xfrm>
          <a:prstGeom prst="roundRect">
            <a:avLst>
              <a:gd name="adj" fmla="val 16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332095" y="2224445"/>
            <a:ext cx="297739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Nomenclatura y Convenciones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5332095" y="2587466"/>
            <a:ext cx="3966091" cy="1358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Elige nombres descriptivos que revelen el propósito de variables, funciones y clases. Sigue las convenciones de tu lenguaje (ej. </a:t>
            </a:r>
            <a:r>
              <a:rPr lang="en-US" sz="13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Python, </a:t>
            </a:r>
            <a:r>
              <a:rPr lang="en-US" sz="13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camelCase</a:t>
            </a: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JavaScript) para mantener la consistencia.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5332095" y="4135279"/>
            <a:ext cx="3966091" cy="2401729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14" name="Shape 12"/>
          <p:cNvSpPr/>
          <p:nvPr/>
        </p:nvSpPr>
        <p:spPr>
          <a:xfrm>
            <a:off x="5323761" y="4135279"/>
            <a:ext cx="3982760" cy="2401729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15" name="Text 13"/>
          <p:cNvSpPr/>
          <p:nvPr/>
        </p:nvSpPr>
        <p:spPr>
          <a:xfrm>
            <a:off x="5491639" y="4261247"/>
            <a:ext cx="3647003" cy="2149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Mal:a = 10def f(x, y): return x * y# Bien:edad_usuario = 30def calcular_producto(numero1, numero2):    return numero1 * numero2                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9641562" y="2048947"/>
            <a:ext cx="4317087" cy="5723215"/>
          </a:xfrm>
          <a:prstGeom prst="roundRect">
            <a:avLst>
              <a:gd name="adj" fmla="val 16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817060" y="2224445"/>
            <a:ext cx="267950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Debugging y Testing Básico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9817060" y="2587466"/>
            <a:ext cx="3966091" cy="1612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Aprende a usar el depurador para seguir la ejecución de tu código línea por línea y encontrar errores. Escribe pequeñas pruebas para verificar que tus funciones se comportan como esperas ante diferentes entradas, asegurando su correcto funcionamiento.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9817060" y="4388763"/>
            <a:ext cx="3966091" cy="3207901"/>
          </a:xfrm>
          <a:prstGeom prst="roundRect">
            <a:avLst>
              <a:gd name="adj" fmla="val 2199"/>
            </a:avLst>
          </a:prstGeom>
          <a:solidFill>
            <a:srgbClr val="F2F2F2"/>
          </a:solidFill>
          <a:ln/>
        </p:spPr>
      </p:sp>
      <p:sp>
        <p:nvSpPr>
          <p:cNvPr id="20" name="Shape 18"/>
          <p:cNvSpPr/>
          <p:nvPr/>
        </p:nvSpPr>
        <p:spPr>
          <a:xfrm>
            <a:off x="9808726" y="4388763"/>
            <a:ext cx="3982760" cy="3207901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21" name="Text 19"/>
          <p:cNvSpPr/>
          <p:nvPr/>
        </p:nvSpPr>
        <p:spPr>
          <a:xfrm>
            <a:off x="9976604" y="4514731"/>
            <a:ext cx="3647003" cy="2955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Ejemplo simple de "prueba" manualdef sumar(a, b):    return a + b# Verificación: ¿Funciona para 2 + 3?assert sumar(2, 3) == 5, "Error: sumar(2, 3) debería ser 5"# Verificación: ¿Funciona para -1 + 1?assert sumar(-1, 1) == 0, "Error: sumar(-1, 1) debería ser 0"print("Todas las pruebas pasaron.")                </a:t>
            </a:r>
            <a:endParaRPr lang="en-US" sz="1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4">
            <a:extLst>
              <a:ext uri="{FF2B5EF4-FFF2-40B4-BE49-F238E27FC236}">
                <a16:creationId xmlns:a16="http://schemas.microsoft.com/office/drawing/2014/main" id="{43229706-7599-433D-80B3-06F429372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2"/>
            <a:ext cx="14640816" cy="822054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681157"/>
            <a:ext cx="99237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Preguntas Abiertas: El Futuro del Desarrollo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9806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Hemos recorrido los fundamentos de la programación. Ahora, abramos un espacio para reflexionar sobre nuestro rol en un mundo tecnológico en constante cambio. Sus opiniones son valiosas.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31187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1B1B27"/>
          </a:solidFill>
          <a:ln/>
        </p:spPr>
      </p:sp>
      <p:sp>
        <p:nvSpPr>
          <p:cNvPr id="5" name="Shape 3"/>
          <p:cNvSpPr/>
          <p:nvPr/>
        </p:nvSpPr>
        <p:spPr>
          <a:xfrm>
            <a:off x="3707249" y="255639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B1B2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843" y="2705219"/>
            <a:ext cx="238125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3350181"/>
            <a:ext cx="494776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Impacto de la IA en el Rol del Desarrollador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3779401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¿Cómo creen que la inteligencia artificial transformará el rol del desarrollador en los próximos 5 años? ¿Lo ven como una amenaza o una oportunidad?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379" y="2831187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1B1B27"/>
          </a:solidFill>
          <a:ln/>
        </p:spPr>
      </p:sp>
      <p:sp>
        <p:nvSpPr>
          <p:cNvPr id="10" name="Shape 7"/>
          <p:cNvSpPr/>
          <p:nvPr/>
        </p:nvSpPr>
        <p:spPr>
          <a:xfrm>
            <a:off x="10327838" y="255639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B1B2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432" y="2705219"/>
            <a:ext cx="238125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5597" y="3350181"/>
            <a:ext cx="34872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Creatividad vs. Automatización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35597" y="3779401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 la creciente capacidad de las herramientas de IA para generar código, ¿cómo creemos que nuestra creatividad como desarrolladores será potenciada o desafiada?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793790" y="542639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1B1B27"/>
          </a:solidFill>
          <a:ln/>
        </p:spPr>
      </p:sp>
      <p:sp>
        <p:nvSpPr>
          <p:cNvPr id="15" name="Shape 11"/>
          <p:cNvSpPr/>
          <p:nvPr/>
        </p:nvSpPr>
        <p:spPr>
          <a:xfrm>
            <a:off x="3707249" y="515159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B1B27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843" y="5300424"/>
            <a:ext cx="238125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15008" y="5945386"/>
            <a:ext cx="44157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Mantenerse Relevante en la Era Digital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1015008" y="6374606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Ante la rápida evolución tecnológica (IA, nuevos paradigmas, etc.), ¿cuál consideran que es la habilidad más crucial para mantenerse relevante y valioso como desarrollador?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414379" y="542639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1B1B27"/>
          </a:solidFill>
          <a:ln/>
        </p:spPr>
      </p:sp>
      <p:sp>
        <p:nvSpPr>
          <p:cNvPr id="20" name="Shape 15"/>
          <p:cNvSpPr/>
          <p:nvPr/>
        </p:nvSpPr>
        <p:spPr>
          <a:xfrm>
            <a:off x="10327838" y="515159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B1B27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6432" y="5300424"/>
            <a:ext cx="238125" cy="29765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5597" y="5945386"/>
            <a:ext cx="49500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Valor Añadido del Desarrollador Humano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35597" y="6374606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 las IA pueden automatizar tareas de codificación, ¿cuál será el principal valor añadido y la contribución única del programador humano en el futuro?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71C20401-D22F-4B88-9572-8DD755774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2"/>
            <a:ext cx="14640816" cy="822054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62913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Conclusión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646051"/>
            <a:ext cx="13042821" cy="1413629"/>
          </a:xfrm>
          <a:prstGeom prst="roundRect">
            <a:avLst>
              <a:gd name="adj" fmla="val 5897"/>
            </a:avLst>
          </a:prstGeom>
          <a:solidFill>
            <a:srgbClr val="B6FCB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48" y="3922990"/>
            <a:ext cx="372070" cy="2976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2576" y="3893939"/>
            <a:ext cx="32967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¡Continúen Codificando!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62576" y="4464367"/>
            <a:ext cx="1207567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práctica hace al maestro. Resuelvan desafíos, exploren nuevas estructuras de datos y siempre busquen optimizar sus algoritmos.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28292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cualquier duda o asistencia adicional, no duden en contactarnos. ¡Gracias por su atención!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4">
            <a:extLst>
              <a:ext uri="{FF2B5EF4-FFF2-40B4-BE49-F238E27FC236}">
                <a16:creationId xmlns:a16="http://schemas.microsoft.com/office/drawing/2014/main" id="{F5FCF836-1A82-4043-9239-1FF166CDF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-268940"/>
            <a:ext cx="14640816" cy="849854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839867"/>
            <a:ext cx="63475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Funciones y Modularización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56780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funciones son bloques de código reutilizables que realizan tareas específicas, promoviendo la modularidad y la legibilidad. Aprenderemos cómo definirlas, llamarlas y pasarles información a través de parámetros. Entender el alcance (scope) y el ciclo de vida de las variables dentro y fuera de las funciones es fundamental para evitar errores y gestionar la memoria de forma eficiente.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07437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1B1B27"/>
          </a:solidFill>
          <a:ln/>
        </p:spPr>
      </p:sp>
      <p:sp>
        <p:nvSpPr>
          <p:cNvPr id="5" name="Shape 3"/>
          <p:cNvSpPr/>
          <p:nvPr/>
        </p:nvSpPr>
        <p:spPr>
          <a:xfrm>
            <a:off x="3707249" y="303264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B1B2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843" y="3181469"/>
            <a:ext cx="238125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38264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Definición y Llamada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4255651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Crear y ejecutar funciones para encapsular lógica y reutilizar código.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379" y="3307437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1B1B27"/>
          </a:solidFill>
          <a:ln/>
        </p:spPr>
      </p:sp>
      <p:sp>
        <p:nvSpPr>
          <p:cNvPr id="10" name="Shape 7"/>
          <p:cNvSpPr/>
          <p:nvPr/>
        </p:nvSpPr>
        <p:spPr>
          <a:xfrm>
            <a:off x="10327838" y="303264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B1B2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432" y="3181469"/>
            <a:ext cx="238125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5597" y="38264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Parámetros y Retorno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35597" y="4255651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Manejar la entrada y salida de datos para la flexibilidad de la función.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793790" y="558510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1B1B27"/>
          </a:solidFill>
          <a:ln/>
        </p:spPr>
      </p:sp>
      <p:sp>
        <p:nvSpPr>
          <p:cNvPr id="15" name="Shape 11"/>
          <p:cNvSpPr/>
          <p:nvPr/>
        </p:nvSpPr>
        <p:spPr>
          <a:xfrm>
            <a:off x="3707249" y="5310307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B1B27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843" y="5459135"/>
            <a:ext cx="238125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15008" y="61040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Scope y Variables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1015008" y="653331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Comprender dónde y cuándo una variable es accesible y vive.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414379" y="558510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1B1B27"/>
          </a:solidFill>
          <a:ln/>
        </p:spPr>
      </p:sp>
      <p:sp>
        <p:nvSpPr>
          <p:cNvPr id="20" name="Shape 15"/>
          <p:cNvSpPr/>
          <p:nvPr/>
        </p:nvSpPr>
        <p:spPr>
          <a:xfrm>
            <a:off x="10327838" y="5310307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B1B27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6432" y="5459135"/>
            <a:ext cx="238125" cy="29765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5597" y="61040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Recursividad Básica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35597" y="6533317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Explorar funciones que se llaman a sí mismas para resolver problemas iterativos.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contenido 4">
            <a:extLst>
              <a:ext uri="{FF2B5EF4-FFF2-40B4-BE49-F238E27FC236}">
                <a16:creationId xmlns:a16="http://schemas.microsoft.com/office/drawing/2014/main" id="{6CCE6952-610D-4A28-A74D-1EC9DCC6F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3"/>
            <a:ext cx="14644889" cy="822283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54023" y="518398"/>
            <a:ext cx="11459408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Funciones y Modularización: Comprender lo Esencial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4023" y="1484471"/>
            <a:ext cx="13122354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Adentrémonos en el detalle de las funciones, esos bloques de construcción fundamentales que nos permiten organizar y reutilizar nuestro código de manera efectiva. Aquí desglosamos cada concepto clave de forma sencilla: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2299454"/>
            <a:ext cx="471249" cy="4712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023" y="3006328"/>
            <a:ext cx="235648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Definición y Llamada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54023" y="3413879"/>
            <a:ext cx="6443305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función es como una "receta" que escribes una vez para realizar una tarea específica. </a:t>
            </a: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Definirla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 escribir esa receta. </a:t>
            </a: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Llamarla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 decirle al programa: "¡Ejecuta esta receta ahora!". Esto evita repetir el mismo código.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953" y="2299454"/>
            <a:ext cx="471249" cy="4712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2953" y="3006328"/>
            <a:ext cx="235648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Parámetros y Retorno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432953" y="3413879"/>
            <a:ext cx="6443424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</a:t>
            </a: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parámetros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son la información que le das a tu función para que trabaje, como los "ingredientes" de tu receta. El </a:t>
            </a: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valor de retorno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 el "resultado" que la función te entrega una vez que termina su trabajo, por ejemplo, el plato cocinado.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3" y="5090993"/>
            <a:ext cx="471249" cy="47124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4023" y="5797868"/>
            <a:ext cx="235648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Scope y Variables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54023" y="6205418"/>
            <a:ext cx="6443305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</a:t>
            </a: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scope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(o alcance) de una variable es dónde y cuándo esa variable puede ser "vista" y utilizada en tu programa. Es como si cada función tuviera su propio espacio privado donde sus variables solo son visibles dentro de ella, protegiéndolas de otros cambios inesperados.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953" y="5090993"/>
            <a:ext cx="471249" cy="4712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2953" y="5797868"/>
            <a:ext cx="235648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Recursividad Básica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432953" y="6205418"/>
            <a:ext cx="6443424" cy="1507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recursividad ocurre cuando una función se </a:t>
            </a: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llama a sí misma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resolver un problema. Imagina que tienes que doblar una pila de ropa: doblas la prenda de arriba y le pides a alguien (o a ti mismo de nuevo) que doble el resto de la pila. Así, se resuelve un problema grande en pequeños pasos repetitivos.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contenido 4">
            <a:extLst>
              <a:ext uri="{FF2B5EF4-FFF2-40B4-BE49-F238E27FC236}">
                <a16:creationId xmlns:a16="http://schemas.microsoft.com/office/drawing/2014/main" id="{C2218E2C-C1D4-4AB0-9EFC-C4723985B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3"/>
            <a:ext cx="14644889" cy="822283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68523" y="393025"/>
            <a:ext cx="7830145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Funciones y Modularización: Ejemplos Prácticos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68523" y="1192411"/>
            <a:ext cx="177688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Definición y Llamada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568523" y="1556504"/>
            <a:ext cx="6573322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función es un bloque de código reusable. Se define una vez y se llama cuando se necesita para ejecutar su lógica, promoviendo la organización del código.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568523" y="2171224"/>
            <a:ext cx="6573322" cy="1577578"/>
          </a:xfrm>
          <a:prstGeom prst="roundRect">
            <a:avLst>
              <a:gd name="adj" fmla="val 3785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561499" y="2171224"/>
            <a:ext cx="6587371" cy="1577578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703540" y="2277785"/>
            <a:ext cx="6303288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saludar(nombre):  return f"¡Hola, {nombre}!"mensaje = saludar("Ana")print(mensaje) # Salida: ¡Hola, Ana!        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496175" y="1192411"/>
            <a:ext cx="177688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Parámetros y Retorno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496175" y="1556504"/>
            <a:ext cx="6573322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parámetros permiten a las funciones recibir información. El valor de retorno es el resultado que la función entrega una vez finalizada su ejecución.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7496175" y="2171224"/>
            <a:ext cx="6573322" cy="1577578"/>
          </a:xfrm>
          <a:prstGeom prst="roundRect">
            <a:avLst>
              <a:gd name="adj" fmla="val 3785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7489150" y="2171224"/>
            <a:ext cx="6587371" cy="1577578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12" name="Text 10"/>
          <p:cNvSpPr/>
          <p:nvPr/>
        </p:nvSpPr>
        <p:spPr>
          <a:xfrm>
            <a:off x="7631192" y="2277785"/>
            <a:ext cx="6303288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sumar(a, b):  return a + bresultado = sumar(5, 3)print(resultado) # Salida: 8        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568523" y="4210645"/>
            <a:ext cx="1778317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Scope y Ciclo de Vida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568523" y="4574738"/>
            <a:ext cx="6573322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"scope" define dónde una variable es accesible. Las variables locales existen solo dentro de la función, mientras que las globales son accesibles en todo el programa.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568523" y="5189458"/>
            <a:ext cx="6573322" cy="2487216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16" name="Shape 14"/>
          <p:cNvSpPr/>
          <p:nvPr/>
        </p:nvSpPr>
        <p:spPr>
          <a:xfrm>
            <a:off x="561499" y="5189458"/>
            <a:ext cx="6587371" cy="2487216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</p:sp>
      <p:sp>
        <p:nvSpPr>
          <p:cNvPr id="17" name="Text 15"/>
          <p:cNvSpPr/>
          <p:nvPr/>
        </p:nvSpPr>
        <p:spPr>
          <a:xfrm>
            <a:off x="703540" y="5296019"/>
            <a:ext cx="6303288" cy="22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variable_global = "Soy global"def funcion_local():  variable_local = "Soy local"  print(variable_global) # Accede a la global  print(variable_local)  # Accede a la localfuncion_local()# print(variable_local) # Error: no definida        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496175" y="4210645"/>
            <a:ext cx="177688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Recursividad Básica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7496175" y="4574738"/>
            <a:ext cx="6573322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función recursiva se llama a sí misma para resolver un problema, dividiéndolo en versiones más pequeñas hasta alcanzar un caso base que se resuelve directamente.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7496175" y="5189458"/>
            <a:ext cx="6573322" cy="2032397"/>
          </a:xfrm>
          <a:prstGeom prst="roundRect">
            <a:avLst>
              <a:gd name="adj" fmla="val 2938"/>
            </a:avLst>
          </a:prstGeom>
          <a:solidFill>
            <a:srgbClr val="F2F2F2"/>
          </a:solidFill>
          <a:ln/>
        </p:spPr>
      </p:sp>
      <p:sp>
        <p:nvSpPr>
          <p:cNvPr id="21" name="Shape 19"/>
          <p:cNvSpPr/>
          <p:nvPr/>
        </p:nvSpPr>
        <p:spPr>
          <a:xfrm>
            <a:off x="7489150" y="5189458"/>
            <a:ext cx="6587371" cy="2032397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22" name="Text 20"/>
          <p:cNvSpPr/>
          <p:nvPr/>
        </p:nvSpPr>
        <p:spPr>
          <a:xfrm>
            <a:off x="7631192" y="5296019"/>
            <a:ext cx="6303288" cy="181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factorial(n):  if n == 0: # Caso base    return 1  else:    return n * factorial(n - 1) # Llamada recursivaprint(factorial(4)) # Salida: 24 (4*3*2*1)        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76BF3743-2F18-4156-8D7E-E3067A631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2"/>
            <a:ext cx="14640816" cy="822054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11743" y="420529"/>
            <a:ext cx="6353651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Conceptos Clave de Modularización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11743" y="1204436"/>
            <a:ext cx="13406914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modularización no es solo dividir el código, es crear componentes independientes que se pueden desarrollar, probar y mantener por separado. Esto reduce la complejidad y facilita la colaboración en equipos grandes. Una buena modularización mejora la reutilización del código y la depuración.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11743" y="2018943"/>
            <a:ext cx="228016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Ventajas de las Funciones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11743" y="2410778"/>
            <a:ext cx="651688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Reutilización de código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11743" y="2709029"/>
            <a:ext cx="651688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 el debugging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11743" y="3007281"/>
            <a:ext cx="651688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Mejora la legibilidad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11743" y="3305532"/>
            <a:ext cx="651688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la complejidad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11743" y="3603784"/>
            <a:ext cx="651688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la colaboración</a:t>
            </a:r>
            <a:endParaRPr lang="en-US" sz="12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861" y="2018943"/>
            <a:ext cx="5894637" cy="57611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contenido 4">
            <a:extLst>
              <a:ext uri="{FF2B5EF4-FFF2-40B4-BE49-F238E27FC236}">
                <a16:creationId xmlns:a16="http://schemas.microsoft.com/office/drawing/2014/main" id="{C1ACFF83-64C6-4293-BEDD-8F0C02EE6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2"/>
            <a:ext cx="14640816" cy="822054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747004"/>
            <a:ext cx="846462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Estructuras de Datos Fundamentales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6391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estructuras de datos son la base sobre la que se construyen los programas. Nos permiten organizar y almacenar datos de manera eficiente para que puedan ser accedidos y modificados rápidamente. Entender sus características es vital para elegir la adecuada en cada escenario.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22238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7930" y="37399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Arrays y Listas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537930" y="4169212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Colecciones ordenadas de elementos, ideales para datos homogéneos y acceso por índice.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144" y="3622238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83285" y="3739991"/>
            <a:ext cx="29178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Matrices Bidimensionales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8183285" y="4169212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Estructuras de cuadrícula para representar datos con filas y columnas, como imágenes o tableros de juego.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00424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7930" y="5418177"/>
            <a:ext cx="25731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Strings y Manipulación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537930" y="5847398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Secuencias de caracteres para texto, con métodos para búsqueda, reemplazo y formato.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9144" y="5300424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83285" y="5418177"/>
            <a:ext cx="280844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Estructuras Compuestas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8183285" y="5847398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Introducción a estructuras más avanzadas como diccionarios, que permiten almacenar pares clave-valor.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contenido 4">
            <a:extLst>
              <a:ext uri="{FF2B5EF4-FFF2-40B4-BE49-F238E27FC236}">
                <a16:creationId xmlns:a16="http://schemas.microsoft.com/office/drawing/2014/main" id="{8E756442-A14A-4733-97D4-AB17A24E3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3"/>
            <a:ext cx="14644889" cy="822283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77240" y="535186"/>
            <a:ext cx="10261044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Estructuras de Datos: Comprender lo Esencial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77240" y="1359694"/>
            <a:ext cx="1307592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estructuras de datos son el esqueleto de cualquier programa. Nos permiten organizar la información de manera que el software pueda trabajar con ella de forma lógica y eficiente. Comprender cada una es clave para construir soluciones robustas.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77240" y="2371487"/>
            <a:ext cx="6440805" cy="2408873"/>
          </a:xfrm>
          <a:prstGeom prst="roundRect">
            <a:avLst>
              <a:gd name="adj" fmla="val 4555"/>
            </a:avLst>
          </a:prstGeom>
          <a:noFill/>
          <a:ln w="22860">
            <a:solidFill>
              <a:srgbClr val="C7C7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4380" y="2371487"/>
            <a:ext cx="91440" cy="2408873"/>
          </a:xfrm>
          <a:prstGeom prst="roundRect">
            <a:avLst>
              <a:gd name="adj" fmla="val 89262"/>
            </a:avLst>
          </a:prstGeom>
          <a:solidFill>
            <a:srgbClr val="1B1B27"/>
          </a:solidFill>
          <a:ln/>
        </p:spPr>
      </p:sp>
      <p:sp>
        <p:nvSpPr>
          <p:cNvPr id="6" name="Text 4"/>
          <p:cNvSpPr/>
          <p:nvPr/>
        </p:nvSpPr>
        <p:spPr>
          <a:xfrm>
            <a:off x="1062990" y="2588657"/>
            <a:ext cx="24291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Arrays y Listas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62990" y="3008828"/>
            <a:ext cx="5937885" cy="1554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Imagina una serie de casilleros numerados, cada uno guardando un objeto. Los </a:t>
            </a: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arrays</a:t>
            </a: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(o listas en muchos lenguajes) son colecciones ordenadas donde cada elemento tiene una posición. Son perfectos para guardar una secuencia de cosas similares, como una lista de nombres o una serie de temperaturas.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2355" y="2371487"/>
            <a:ext cx="6440805" cy="2408873"/>
          </a:xfrm>
          <a:prstGeom prst="roundRect">
            <a:avLst>
              <a:gd name="adj" fmla="val 4555"/>
            </a:avLst>
          </a:prstGeom>
          <a:noFill/>
          <a:ln w="22860">
            <a:solidFill>
              <a:srgbClr val="C7C7D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89495" y="2371487"/>
            <a:ext cx="91440" cy="2408873"/>
          </a:xfrm>
          <a:prstGeom prst="roundRect">
            <a:avLst>
              <a:gd name="adj" fmla="val 89262"/>
            </a:avLst>
          </a:prstGeom>
          <a:solidFill>
            <a:srgbClr val="1B1B27"/>
          </a:solidFill>
          <a:ln/>
        </p:spPr>
      </p:sp>
      <p:sp>
        <p:nvSpPr>
          <p:cNvPr id="10" name="Text 8"/>
          <p:cNvSpPr/>
          <p:nvPr/>
        </p:nvSpPr>
        <p:spPr>
          <a:xfrm>
            <a:off x="7698105" y="2588657"/>
            <a:ext cx="285619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Matrices Bidimensionales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98105" y="3008828"/>
            <a:ext cx="5937885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Piensa en una cuadrícula o una tabla de Excel. Una </a:t>
            </a: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matriz bidimensional</a:t>
            </a: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 una estructura que organiza los datos en filas y columnas. Esto es útil para representar cosas como un tablero de juego, coordenadas en un mapa o píxeles en una imagen.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77240" y="4974669"/>
            <a:ext cx="6440805" cy="2719745"/>
          </a:xfrm>
          <a:prstGeom prst="roundRect">
            <a:avLst>
              <a:gd name="adj" fmla="val 4034"/>
            </a:avLst>
          </a:prstGeom>
          <a:noFill/>
          <a:ln w="22860">
            <a:solidFill>
              <a:srgbClr val="C7C7D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54380" y="4974669"/>
            <a:ext cx="91440" cy="2719745"/>
          </a:xfrm>
          <a:prstGeom prst="roundRect">
            <a:avLst>
              <a:gd name="adj" fmla="val 89262"/>
            </a:avLst>
          </a:prstGeom>
          <a:solidFill>
            <a:srgbClr val="1B1B27"/>
          </a:solidFill>
          <a:ln/>
        </p:spPr>
      </p:sp>
      <p:sp>
        <p:nvSpPr>
          <p:cNvPr id="14" name="Text 12"/>
          <p:cNvSpPr/>
          <p:nvPr/>
        </p:nvSpPr>
        <p:spPr>
          <a:xfrm>
            <a:off x="1062990" y="5191839"/>
            <a:ext cx="251876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Strings y Manipulación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062990" y="5612011"/>
            <a:ext cx="5937885" cy="1554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</a:t>
            </a: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string</a:t>
            </a: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 simplemente una secuencia de caracteres, es decir, ¡texto! Desde un nombre hasta una oración completa, los strings son fundamentales para manejar información legible por humanos. Aprender a manipularlos (buscar, reemplazar, unir) es esencial para interactuar con usuarios y procesar datos de texto.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412355" y="4974669"/>
            <a:ext cx="6440805" cy="2719745"/>
          </a:xfrm>
          <a:prstGeom prst="roundRect">
            <a:avLst>
              <a:gd name="adj" fmla="val 4034"/>
            </a:avLst>
          </a:prstGeom>
          <a:noFill/>
          <a:ln w="22860">
            <a:solidFill>
              <a:srgbClr val="C7C7D0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89495" y="4974669"/>
            <a:ext cx="91440" cy="2719745"/>
          </a:xfrm>
          <a:prstGeom prst="roundRect">
            <a:avLst>
              <a:gd name="adj" fmla="val 89262"/>
            </a:avLst>
          </a:prstGeom>
          <a:solidFill>
            <a:srgbClr val="1B1B27"/>
          </a:solidFill>
          <a:ln/>
        </p:spPr>
      </p:sp>
      <p:sp>
        <p:nvSpPr>
          <p:cNvPr id="18" name="Text 16"/>
          <p:cNvSpPr/>
          <p:nvPr/>
        </p:nvSpPr>
        <p:spPr>
          <a:xfrm>
            <a:off x="7698105" y="5191839"/>
            <a:ext cx="274915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Estructuras Compuestas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698105" y="5612011"/>
            <a:ext cx="5937885" cy="1865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veces necesitamos agrupar diferentes tipos de información que están relacionadas. Las </a:t>
            </a: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estructuras compuestas</a:t>
            </a: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como los </a:t>
            </a: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diccionarios</a:t>
            </a: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nos permiten almacenar datos en pares </a:t>
            </a: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clave-valor</a:t>
            </a: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(como un glosario donde cada palabra tiene su definición). Esto es ideal para representar objetos con propiedades únicas, como los datos de un usuario (nombre, edad, email).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4">
            <a:extLst>
              <a:ext uri="{FF2B5EF4-FFF2-40B4-BE49-F238E27FC236}">
                <a16:creationId xmlns:a16="http://schemas.microsoft.com/office/drawing/2014/main" id="{C92D7558-F8CD-4414-A894-71463067C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3"/>
            <a:ext cx="14644889" cy="822283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13542" y="554236"/>
            <a:ext cx="11729561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Estructuras de Datos Fundamentales: Ejemplos Prácticos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13542" y="1468398"/>
            <a:ext cx="1320331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Veamos cómo estas estructuras de datos se aplican en escenarios reales, haciendo que nuestro código sea más eficiente y legible.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42" y="1954292"/>
            <a:ext cx="3133487" cy="19365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3542" y="4069199"/>
            <a:ext cx="3133487" cy="1996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</a:t>
            </a: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Arrays y Listas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son colecciones ordenadas de elementos. Permiten almacenar múltiples valores bajo un solo nombre y acceder a ellos mediante un índice. Útiles para listas de usuarios o registros de transacciones.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13542" y="6266736"/>
            <a:ext cx="3133487" cy="1123236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7" name="Shape 4"/>
          <p:cNvSpPr/>
          <p:nvPr/>
        </p:nvSpPr>
        <p:spPr>
          <a:xfrm>
            <a:off x="704731" y="6266736"/>
            <a:ext cx="3151108" cy="1123236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8" name="Text 5"/>
          <p:cNvSpPr/>
          <p:nvPr/>
        </p:nvSpPr>
        <p:spPr>
          <a:xfrm>
            <a:off x="883087" y="6400443"/>
            <a:ext cx="2794397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mi_lista = [10, 20, 30, 40]print(mi_lista[0]) # Salida: 10</a:t>
            </a:r>
            <a:endParaRPr lang="en-US" sz="1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033" y="1954292"/>
            <a:ext cx="3133606" cy="19366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070033" y="4069318"/>
            <a:ext cx="3133606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</a:t>
            </a: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Matrices Bidimensionales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organizan los datos en filas y columnas, como una cuadrícula. Son perfectas para representar imágenes (píxeles), tableros de juego o datos tabulares.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4070033" y="5981581"/>
            <a:ext cx="3133606" cy="1123236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12" name="Shape 8"/>
          <p:cNvSpPr/>
          <p:nvPr/>
        </p:nvSpPr>
        <p:spPr>
          <a:xfrm>
            <a:off x="4061222" y="5981581"/>
            <a:ext cx="3151227" cy="1123236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13" name="Text 9"/>
          <p:cNvSpPr/>
          <p:nvPr/>
        </p:nvSpPr>
        <p:spPr>
          <a:xfrm>
            <a:off x="4239578" y="6115288"/>
            <a:ext cx="2794516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matriz = [[1, 2], [3, 4]]print(matriz[0][1]) # Salida: 2</a:t>
            </a:r>
            <a:endParaRPr lang="en-US" sz="14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642" y="1954292"/>
            <a:ext cx="3133606" cy="193667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26642" y="4069318"/>
            <a:ext cx="3133606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</a:t>
            </a: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Strings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son secuencias de caracteres que usamos para manipular texto. Permiten operaciones como concatenación, búsqueda de subcadenas y cambio de mayúsculas/minúsculas.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7426642" y="5981581"/>
            <a:ext cx="3133606" cy="1408509"/>
          </a:xfrm>
          <a:prstGeom prst="roundRect">
            <a:avLst>
              <a:gd name="adj" fmla="val 5320"/>
            </a:avLst>
          </a:prstGeom>
          <a:solidFill>
            <a:srgbClr val="F2F2F2"/>
          </a:solidFill>
          <a:ln/>
        </p:spPr>
      </p:sp>
      <p:sp>
        <p:nvSpPr>
          <p:cNvPr id="17" name="Shape 12"/>
          <p:cNvSpPr/>
          <p:nvPr/>
        </p:nvSpPr>
        <p:spPr>
          <a:xfrm>
            <a:off x="7417832" y="5981581"/>
            <a:ext cx="3151227" cy="1408509"/>
          </a:xfrm>
          <a:prstGeom prst="roundRect">
            <a:avLst>
              <a:gd name="adj" fmla="val 1900"/>
            </a:avLst>
          </a:prstGeom>
          <a:solidFill>
            <a:srgbClr val="F2F2F2"/>
          </a:solidFill>
          <a:ln/>
        </p:spPr>
      </p:sp>
      <p:sp>
        <p:nvSpPr>
          <p:cNvPr id="18" name="Text 13"/>
          <p:cNvSpPr/>
          <p:nvPr/>
        </p:nvSpPr>
        <p:spPr>
          <a:xfrm>
            <a:off x="7596187" y="6115288"/>
            <a:ext cx="2794516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texto = "Hola Mundo"print(texto.upper()) # Salida: HOLA MUNDO</a:t>
            </a:r>
            <a:endParaRPr lang="en-US" sz="14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3252" y="1954292"/>
            <a:ext cx="3133606" cy="193667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783252" y="4069318"/>
            <a:ext cx="3133606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</a:t>
            </a: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Estructuras Compuestas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como los diccionarios (o mapas) almacenan datos en pares clave-valor, permitiendo un acceso rápido a la información por su "clave" en lugar de un índice numérico.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10783252" y="5981581"/>
            <a:ext cx="3133606" cy="1693783"/>
          </a:xfrm>
          <a:prstGeom prst="roundRect">
            <a:avLst>
              <a:gd name="adj" fmla="val 4424"/>
            </a:avLst>
          </a:prstGeom>
          <a:solidFill>
            <a:srgbClr val="F2F2F2"/>
          </a:solidFill>
          <a:ln/>
        </p:spPr>
      </p:sp>
      <p:sp>
        <p:nvSpPr>
          <p:cNvPr id="22" name="Shape 16"/>
          <p:cNvSpPr/>
          <p:nvPr/>
        </p:nvSpPr>
        <p:spPr>
          <a:xfrm>
            <a:off x="10774442" y="5981581"/>
            <a:ext cx="3151227" cy="1693783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</p:sp>
      <p:sp>
        <p:nvSpPr>
          <p:cNvPr id="23" name="Text 17"/>
          <p:cNvSpPr/>
          <p:nvPr/>
        </p:nvSpPr>
        <p:spPr>
          <a:xfrm>
            <a:off x="10952798" y="6115288"/>
            <a:ext cx="2794516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diccionario = {"nombre": "Juan", "edad": 30}print(diccionario["nombre"]) # Salida: Juan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4">
            <a:extLst>
              <a:ext uri="{FF2B5EF4-FFF2-40B4-BE49-F238E27FC236}">
                <a16:creationId xmlns:a16="http://schemas.microsoft.com/office/drawing/2014/main" id="{54396403-B8A7-4C86-AA34-B110614E8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" y="9053"/>
            <a:ext cx="14644889" cy="822283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712357"/>
            <a:ext cx="1218211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Algoritmos Fundamentales: Solucionando Problemas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2927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algoritmo es una secuencia de pasos bien definidos para resolver un problema. Son el "cómo" de la programación. Dominar los algoritmos fundamentales es clave para escribir código eficiente y optimizado, desde buscar un elemento hasta ordenar grandes conjuntos de datos.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785949"/>
            <a:ext cx="28494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Algoritmos de Búsqueda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29446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Localizan un elemento específico dentro de una estructura de datos.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79059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Búsqueda Lineal: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Recorre cada elemento hasta encontrar el objetivo.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49509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Búsqueda Binaria: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Eficiente para datos ordenados, divide y conquista.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3785949"/>
            <a:ext cx="33295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Algoritmos de Ordenamiento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64874" y="429446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Organizan elementos en un orden específico (ascendente o descendente).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510813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Ordenamiento Burbuja: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Compara y swaps adyacentes repetidamente.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581263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Ordenamiento por Selección: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Encuentra el mínimo y lo coloca en su posición.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2960</Words>
  <Application>Microsoft Office PowerPoint</Application>
  <PresentationFormat>Personalizado</PresentationFormat>
  <Paragraphs>164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Raleway</vt:lpstr>
      <vt:lpstr>Consolas</vt:lpstr>
      <vt:lpstr>Roboto</vt:lpstr>
      <vt:lpstr>Arial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Anthony Pilatasig</cp:lastModifiedBy>
  <cp:revision>5</cp:revision>
  <dcterms:created xsi:type="dcterms:W3CDTF">2025-07-22T05:27:00Z</dcterms:created>
  <dcterms:modified xsi:type="dcterms:W3CDTF">2025-07-22T05:34:10Z</dcterms:modified>
</cp:coreProperties>
</file>